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77" r:id="rId5"/>
    <p:sldId id="281" r:id="rId6"/>
    <p:sldId id="270" r:id="rId7"/>
    <p:sldId id="278" r:id="rId8"/>
    <p:sldId id="286" r:id="rId9"/>
    <p:sldId id="271" r:id="rId10"/>
    <p:sldId id="276" r:id="rId11"/>
    <p:sldId id="280" r:id="rId12"/>
    <p:sldId id="285" r:id="rId13"/>
    <p:sldId id="290" r:id="rId14"/>
    <p:sldId id="272" r:id="rId15"/>
    <p:sldId id="273" r:id="rId16"/>
    <p:sldId id="284" r:id="rId17"/>
    <p:sldId id="267" r:id="rId18"/>
    <p:sldId id="287" r:id="rId19"/>
    <p:sldId id="288" r:id="rId20"/>
    <p:sldId id="289" r:id="rId21"/>
    <p:sldId id="29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6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jpeg>
</file>

<file path=ppt/media/image11.jpg>
</file>

<file path=ppt/media/image12.jpeg>
</file>

<file path=ppt/media/image13.jpg>
</file>

<file path=ppt/media/image14.pn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22C44-0996-4F71-A07E-36B27FE1E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9882D2-F408-4EE0-93FA-5000B1AC11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C4029B-3BD4-4B76-B6BA-10B3970D6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C07AEC-C9B0-4A6A-B6DC-B591A2A68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AD05CE-3BE0-4A81-8B2A-95F38C48C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8384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DACA32-B22E-45F4-8114-3D33CC8D8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28296F4-4E4D-41FC-8B35-16BB08F73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93AFAA-5443-42A1-9F0E-0FCCD95F2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8FDA49-BACB-440A-AC72-8000E7EC8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1952F7-1C56-4B80-8C1C-841846C86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3247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36B8F1-4AE8-4CF5-A31D-8D41F007F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3F519E-B90F-4BC2-8E8C-C7BBAECC6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57922F-4F13-4C6D-B3EF-605DFEBD3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A2AAB8-1384-4467-8CCB-9D3918FD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C8F5B4-6B89-40A5-9489-2C2C8D457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521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B8297A-0D28-47B5-B77B-ED8EB8AA8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95E5C2-D641-40DC-A01A-8A2C2F638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428B44-E974-40FB-93FE-FD0C4BF42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911852-2278-4E8A-84DA-C01D2B092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E562FD-EAE3-4DD1-AEC9-1D5C14B95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693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44DD7-1837-4D82-9DA4-AB02A9226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C2599B-7F30-4F76-A0E5-B9278CB47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FC5F9E-F26A-40BB-95B9-5C53D211C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D6A906-3F30-4A3F-937A-1E114110A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B1A86A-34DE-42BA-9397-4E0198F2F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6836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E199F4-1906-4D49-8DE1-69D8886D7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2DF95B-2167-472B-BC32-F012B510E7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0B6CF7-A1E2-4498-95A5-F12DF98F9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7BEA6D-071B-46B7-822D-0EDD6A406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5D1648-EEF0-4241-B2FF-33F4D5F41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B3D2CE-AD6E-4C00-9592-E7A5F506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189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E10453-36EE-47C9-9586-DCA7902F8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3198CD-F727-491D-8C8C-5F0EF719D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2E60FC-74E0-41BA-824F-4047D32B8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F70F85-F1F5-42DA-846F-8FE380034F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C9552E-CA64-4FAD-AF7F-217F8939F0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79707D-10C7-4CFE-B580-7C6931899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14245-0733-4F86-B14B-3926C821D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693340E-1170-4C2C-8AC6-9C048C6A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365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951F5B-0234-4344-9FF5-1AD5661EA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0815975-71E1-4F31-B6AA-6BC00D2A3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43D7A6D-280D-4C08-B560-1C5DB0155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FFF736-E4DA-480E-9440-428C2FB57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36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B1DF05-31D8-4B0A-8D96-40B051670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7EC3084-32E9-458E-BF60-4DEC40B94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D46954-2C1F-418B-8F6C-F1466318B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393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EEA349-8E80-4C8D-B267-2A39546F0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26501B-7F75-435C-8FBA-9B3D03658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9DA384-5AAD-426A-9FEB-F3C251F6B6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8070ED-CA6F-4BB2-A5ED-C0210C42F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E65CAD-4FAB-4599-B12D-85CC3EC39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6BB28B-A4A5-4635-8860-EF08A87CD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46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F06B58-E1F2-494E-A078-BF003FDAC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13AD035-DCB8-431E-A6DF-22F7F056CF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7C29EA-D318-4A5D-84F1-240D467F6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46EE5D-1CC7-4644-9D67-DD585D460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4AF93A-9906-483C-A961-0DA0E0C04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1B6889-C248-4367-ADED-B95B8D13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322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C0D6F7-15CD-43D2-A987-F9E0BC37C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C28B06-3451-41E9-AEB8-F795599A8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2A22E0-C322-4488-B100-C05EDE1E8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B34D5-8519-4D3E-A63B-FD5D00EB1ACB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FEA6A8-FD2C-48CD-8574-619910947C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780C6-0B11-456E-84E9-2434F776B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98C10-FF57-4267-B749-3752793BC8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667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9FCE00-E55C-478E-98AF-73D066DA85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3075" y="2095500"/>
            <a:ext cx="9144000" cy="757238"/>
          </a:xfrm>
        </p:spPr>
        <p:txBody>
          <a:bodyPr>
            <a:noAutofit/>
          </a:bodyPr>
          <a:lstStyle/>
          <a:p>
            <a:r>
              <a:rPr lang="en-US" altLang="ko-KR" sz="5400" b="1" dirty="0">
                <a:latin typeface="Calibri" panose="020F0502020204030204" pitchFamily="34" charset="0"/>
                <a:cs typeface="Calibri" panose="020F0502020204030204" pitchFamily="34" charset="0"/>
              </a:rPr>
              <a:t>Automatic Document Scanning</a:t>
            </a:r>
            <a:endParaRPr lang="ko-KR" altLang="en-US" sz="5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BCF9CC2-E508-4458-886F-09442CCBF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8275" y="4534933"/>
            <a:ext cx="9144000" cy="1655762"/>
          </a:xfrm>
        </p:spPr>
        <p:txBody>
          <a:bodyPr/>
          <a:lstStyle/>
          <a:p>
            <a:endParaRPr lang="en-US" altLang="ko-K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b="1" dirty="0" err="1">
                <a:latin typeface="Calibri" panose="020F0502020204030204" pitchFamily="34" charset="0"/>
                <a:cs typeface="Calibri" panose="020F0502020204030204" pitchFamily="34" charset="0"/>
              </a:rPr>
              <a:t>Yujin</a:t>
            </a:r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 Hong, </a:t>
            </a:r>
            <a:r>
              <a:rPr lang="en-US" altLang="ko-KR" b="1" dirty="0" err="1">
                <a:latin typeface="Calibri" panose="020F0502020204030204" pitchFamily="34" charset="0"/>
                <a:cs typeface="Calibri" panose="020F0502020204030204" pitchFamily="34" charset="0"/>
              </a:rPr>
              <a:t>Dasom</a:t>
            </a:r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 Jang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00750E9-02E5-49A0-A2D4-5E5BFB553C58}"/>
              </a:ext>
            </a:extLst>
          </p:cNvPr>
          <p:cNvSpPr/>
          <p:nvPr/>
        </p:nvSpPr>
        <p:spPr>
          <a:xfrm>
            <a:off x="1743075" y="2852738"/>
            <a:ext cx="9144000" cy="185737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33DDC-80BA-41CB-94AF-4007913B1259}"/>
              </a:ext>
            </a:extLst>
          </p:cNvPr>
          <p:cNvSpPr txBox="1"/>
          <p:nvPr/>
        </p:nvSpPr>
        <p:spPr>
          <a:xfrm>
            <a:off x="4120427" y="3401448"/>
            <a:ext cx="39511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i="1" dirty="0">
                <a:latin typeface="Calibri" panose="020F0502020204030204" pitchFamily="34" charset="0"/>
                <a:cs typeface="Calibri" panose="020F0502020204030204" pitchFamily="34" charset="0"/>
              </a:rPr>
              <a:t>Open Software Project</a:t>
            </a:r>
            <a:endParaRPr lang="ko-KR" altLang="en-US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177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3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88547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Adjusting : using transpose matrix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226E99A-3AB2-449A-AA38-84813CE2BEBD}"/>
              </a:ext>
            </a:extLst>
          </p:cNvPr>
          <p:cNvSpPr/>
          <p:nvPr/>
        </p:nvSpPr>
        <p:spPr>
          <a:xfrm>
            <a:off x="4512073" y="3241896"/>
            <a:ext cx="2850376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Transpose Matrix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D5D047-AAC2-4323-BE55-75856AE5EE1E}"/>
              </a:ext>
            </a:extLst>
          </p:cNvPr>
          <p:cNvSpPr txBox="1"/>
          <p:nvPr/>
        </p:nvSpPr>
        <p:spPr>
          <a:xfrm>
            <a:off x="1198871" y="3411499"/>
            <a:ext cx="22288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Input Image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87CFF21-1558-4897-9A50-96326E2A1866}"/>
              </a:ext>
            </a:extLst>
          </p:cNvPr>
          <p:cNvCxnSpPr>
            <a:cxnSpLocks/>
            <a:stCxn id="44" idx="3"/>
            <a:endCxn id="13" idx="1"/>
          </p:cNvCxnSpPr>
          <p:nvPr/>
        </p:nvCxnSpPr>
        <p:spPr>
          <a:xfrm>
            <a:off x="3427751" y="3703887"/>
            <a:ext cx="1084322" cy="4734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9840BEF-FE86-48E8-8387-FF4D14C3C292}"/>
              </a:ext>
            </a:extLst>
          </p:cNvPr>
          <p:cNvCxnSpPr>
            <a:cxnSpLocks/>
            <a:stCxn id="13" idx="3"/>
            <a:endCxn id="53" idx="1"/>
          </p:cNvCxnSpPr>
          <p:nvPr/>
        </p:nvCxnSpPr>
        <p:spPr>
          <a:xfrm>
            <a:off x="7362449" y="3708621"/>
            <a:ext cx="1084322" cy="12767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9C9F00A0-8C8D-420E-B3BF-6E8B29CF3FDD}"/>
              </a:ext>
            </a:extLst>
          </p:cNvPr>
          <p:cNvSpPr txBox="1"/>
          <p:nvPr/>
        </p:nvSpPr>
        <p:spPr>
          <a:xfrm>
            <a:off x="8446771" y="3429000"/>
            <a:ext cx="28304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Matched Image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E21599C-F075-480A-80DF-6554581332B9}"/>
              </a:ext>
            </a:extLst>
          </p:cNvPr>
          <p:cNvSpPr txBox="1"/>
          <p:nvPr/>
        </p:nvSpPr>
        <p:spPr>
          <a:xfrm>
            <a:off x="7009005" y="2803746"/>
            <a:ext cx="14377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Calibri" panose="020F0502020204030204" pitchFamily="34" charset="0"/>
                <a:cs typeface="Calibri" panose="020F0502020204030204" pitchFamily="34" charset="0"/>
              </a:rPr>
              <a:t>RGB to Gray</a:t>
            </a:r>
            <a:endParaRPr lang="ko-KR" alt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FE1D81DF-FEBD-41B6-B4C5-E904164AFE11}"/>
              </a:ext>
            </a:extLst>
          </p:cNvPr>
          <p:cNvCxnSpPr>
            <a:stCxn id="41" idx="2"/>
          </p:cNvCxnSpPr>
          <p:nvPr/>
        </p:nvCxnSpPr>
        <p:spPr>
          <a:xfrm>
            <a:off x="7727888" y="3203856"/>
            <a:ext cx="0" cy="500031"/>
          </a:xfrm>
          <a:prstGeom prst="line">
            <a:avLst/>
          </a:prstGeom>
          <a:ln w="19050">
            <a:solidFill>
              <a:srgbClr val="0046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543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D17A0D42-A801-46D9-8D07-F354040DF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146" y="1711673"/>
            <a:ext cx="10625429" cy="453164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3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8715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Adjusting: using transpose matrix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3B8E619-32B8-4977-9269-FBF4468732D5}"/>
              </a:ext>
            </a:extLst>
          </p:cNvPr>
          <p:cNvSpPr/>
          <p:nvPr/>
        </p:nvSpPr>
        <p:spPr>
          <a:xfrm>
            <a:off x="1034715" y="3102233"/>
            <a:ext cx="3628385" cy="29810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89E3463-9B64-4901-941F-7F26E93A18CD}"/>
              </a:ext>
            </a:extLst>
          </p:cNvPr>
          <p:cNvSpPr/>
          <p:nvPr/>
        </p:nvSpPr>
        <p:spPr>
          <a:xfrm>
            <a:off x="1034715" y="4790894"/>
            <a:ext cx="5771509" cy="29810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E6C7CA-F52E-4F50-B08E-1F05DB0DC80D}"/>
              </a:ext>
            </a:extLst>
          </p:cNvPr>
          <p:cNvSpPr/>
          <p:nvPr/>
        </p:nvSpPr>
        <p:spPr>
          <a:xfrm>
            <a:off x="1034715" y="5637015"/>
            <a:ext cx="5257157" cy="29810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492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3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88547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Adjusting : using transpose matrix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그림 5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9098AA2C-A68B-40FB-810E-986512245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203" y="1517418"/>
            <a:ext cx="3838452" cy="5110364"/>
          </a:xfrm>
          <a:prstGeom prst="rect">
            <a:avLst/>
          </a:prstGeom>
        </p:spPr>
      </p:pic>
      <p:pic>
        <p:nvPicPr>
          <p:cNvPr id="11" name="그림 10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4166215C-F70E-4A9B-862D-2B43A8E66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167" y="1517418"/>
            <a:ext cx="3371043" cy="509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17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4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5618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Revision : sharpening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7654E-5D76-4180-AFD1-B2E795C30471}"/>
              </a:ext>
            </a:extLst>
          </p:cNvPr>
          <p:cNvSpPr txBox="1"/>
          <p:nvPr/>
        </p:nvSpPr>
        <p:spPr>
          <a:xfrm>
            <a:off x="2042508" y="2114758"/>
            <a:ext cx="28304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Matched Image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7DFA53-9574-4CF3-BCFC-C7C479E36E79}"/>
              </a:ext>
            </a:extLst>
          </p:cNvPr>
          <p:cNvSpPr txBox="1"/>
          <p:nvPr/>
        </p:nvSpPr>
        <p:spPr>
          <a:xfrm>
            <a:off x="7449992" y="5455682"/>
            <a:ext cx="25398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Output Image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6D075FB-9927-4222-BF8B-7D869C97D6B6}"/>
              </a:ext>
            </a:extLst>
          </p:cNvPr>
          <p:cNvSpPr/>
          <p:nvPr/>
        </p:nvSpPr>
        <p:spPr>
          <a:xfrm>
            <a:off x="4269114" y="3691743"/>
            <a:ext cx="3819455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Unsharp Masking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1E11E2-904E-4147-840D-11DC9F7DBA67}"/>
              </a:ext>
            </a:extLst>
          </p:cNvPr>
          <p:cNvSpPr txBox="1"/>
          <p:nvPr/>
        </p:nvSpPr>
        <p:spPr>
          <a:xfrm>
            <a:off x="8795324" y="4837287"/>
            <a:ext cx="783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Calibri" panose="020F0502020204030204" pitchFamily="34" charset="0"/>
                <a:cs typeface="Calibri" panose="020F0502020204030204" pitchFamily="34" charset="0"/>
              </a:rPr>
              <a:t>resize</a:t>
            </a:r>
            <a:endParaRPr lang="ko-KR" alt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FC990A-2CDC-4273-A5C5-585F9253A38B}"/>
              </a:ext>
            </a:extLst>
          </p:cNvPr>
          <p:cNvSpPr txBox="1"/>
          <p:nvPr/>
        </p:nvSpPr>
        <p:spPr>
          <a:xfrm>
            <a:off x="7667451" y="6019800"/>
            <a:ext cx="3001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ko-KR" sz="28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grayscale output</a:t>
            </a:r>
            <a:endParaRPr lang="ko-KR" altLang="en-US" sz="280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F1EC767B-0CDE-4297-9994-ADC0AC0494E8}"/>
              </a:ext>
            </a:extLst>
          </p:cNvPr>
          <p:cNvCxnSpPr>
            <a:cxnSpLocks/>
            <a:stCxn id="13" idx="3"/>
            <a:endCxn id="12" idx="0"/>
          </p:cNvCxnSpPr>
          <p:nvPr/>
        </p:nvCxnSpPr>
        <p:spPr>
          <a:xfrm>
            <a:off x="8088569" y="4158468"/>
            <a:ext cx="631354" cy="1297214"/>
          </a:xfrm>
          <a:prstGeom prst="bentConnector2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85219850-DC37-456D-A1DF-1C3748954F5A}"/>
              </a:ext>
            </a:extLst>
          </p:cNvPr>
          <p:cNvCxnSpPr>
            <a:stCxn id="11" idx="2"/>
            <a:endCxn id="13" idx="1"/>
          </p:cNvCxnSpPr>
          <p:nvPr/>
        </p:nvCxnSpPr>
        <p:spPr>
          <a:xfrm rot="16200000" flipH="1">
            <a:off x="3133958" y="3023311"/>
            <a:ext cx="1458935" cy="811378"/>
          </a:xfrm>
          <a:prstGeom prst="bentConnector2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3640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4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96335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Revision : thresholding and softening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0C0A6FE-18A5-4DBA-B7F7-AA52FEAD13C6}"/>
              </a:ext>
            </a:extLst>
          </p:cNvPr>
          <p:cNvSpPr/>
          <p:nvPr/>
        </p:nvSpPr>
        <p:spPr>
          <a:xfrm>
            <a:off x="1666875" y="3691743"/>
            <a:ext cx="3581721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Adaptive thresholding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7654E-5D76-4180-AFD1-B2E795C30471}"/>
              </a:ext>
            </a:extLst>
          </p:cNvPr>
          <p:cNvSpPr txBox="1"/>
          <p:nvPr/>
        </p:nvSpPr>
        <p:spPr>
          <a:xfrm>
            <a:off x="2042508" y="2114758"/>
            <a:ext cx="28304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Matched Image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7DFA53-9574-4CF3-BCFC-C7C479E36E79}"/>
              </a:ext>
            </a:extLst>
          </p:cNvPr>
          <p:cNvSpPr txBox="1"/>
          <p:nvPr/>
        </p:nvSpPr>
        <p:spPr>
          <a:xfrm>
            <a:off x="7449992" y="5455682"/>
            <a:ext cx="25398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Output Image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6D075FB-9927-4222-BF8B-7D869C97D6B6}"/>
              </a:ext>
            </a:extLst>
          </p:cNvPr>
          <p:cNvSpPr/>
          <p:nvPr/>
        </p:nvSpPr>
        <p:spPr>
          <a:xfrm>
            <a:off x="6810196" y="3685553"/>
            <a:ext cx="3819455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Gaussian Blur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2A1478F-98F8-4002-8173-131AE4FA49C2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3457736" y="2699533"/>
            <a:ext cx="0" cy="992210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6BEB67D-B8D2-4B02-AD98-3A73B8D3862E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 flipV="1">
            <a:off x="5248596" y="4152278"/>
            <a:ext cx="1561600" cy="6190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F5C6EE7-97BA-4B70-B9FC-4F2C0635EE1C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 flipH="1">
            <a:off x="8719923" y="4619003"/>
            <a:ext cx="1" cy="836679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1E11E2-904E-4147-840D-11DC9F7DBA67}"/>
              </a:ext>
            </a:extLst>
          </p:cNvPr>
          <p:cNvSpPr txBox="1"/>
          <p:nvPr/>
        </p:nvSpPr>
        <p:spPr>
          <a:xfrm>
            <a:off x="8795324" y="4837287"/>
            <a:ext cx="783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Calibri" panose="020F0502020204030204" pitchFamily="34" charset="0"/>
                <a:cs typeface="Calibri" panose="020F0502020204030204" pitchFamily="34" charset="0"/>
              </a:rPr>
              <a:t>resize</a:t>
            </a:r>
            <a:endParaRPr lang="ko-KR" alt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2B83C5-A34D-488E-89BA-0713D754223C}"/>
              </a:ext>
            </a:extLst>
          </p:cNvPr>
          <p:cNvSpPr txBox="1"/>
          <p:nvPr/>
        </p:nvSpPr>
        <p:spPr>
          <a:xfrm>
            <a:off x="7667451" y="6019800"/>
            <a:ext cx="25909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 </a:t>
            </a:r>
            <a:r>
              <a:rPr lang="en-US" altLang="ko-KR" sz="28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binary output</a:t>
            </a:r>
            <a:endParaRPr lang="ko-KR" altLang="en-US" sz="280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60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4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96335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Revision : thresholding and softening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4682D5-89F1-4F10-8A80-1BC20260CC04}"/>
              </a:ext>
            </a:extLst>
          </p:cNvPr>
          <p:cNvSpPr txBox="1"/>
          <p:nvPr/>
        </p:nvSpPr>
        <p:spPr>
          <a:xfrm>
            <a:off x="5543550" y="24574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8241D030-553C-4815-A6DE-9ED7ACD9C1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01" y="1760711"/>
            <a:ext cx="11511190" cy="333657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F6EDB53-48C4-403E-B9F4-9D00F6D7AD32}"/>
              </a:ext>
            </a:extLst>
          </p:cNvPr>
          <p:cNvSpPr/>
          <p:nvPr/>
        </p:nvSpPr>
        <p:spPr>
          <a:xfrm>
            <a:off x="475308" y="2528679"/>
            <a:ext cx="11164241" cy="547895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904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4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96335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Revision : thresholding and softening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그림 10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5779A1AA-47F5-4291-B4D8-B003232AA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233" y="1547236"/>
            <a:ext cx="3371043" cy="5097017"/>
          </a:xfrm>
          <a:prstGeom prst="rect">
            <a:avLst/>
          </a:prstGeom>
        </p:spPr>
      </p:pic>
      <p:pic>
        <p:nvPicPr>
          <p:cNvPr id="12" name="그림 11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4E8508DB-962D-4E4F-B100-B18E7590E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182" y="1547237"/>
            <a:ext cx="3371043" cy="509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825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0E746-2E30-4A96-AAFC-31348A98469F}"/>
              </a:ext>
            </a:extLst>
          </p:cNvPr>
          <p:cNvSpPr txBox="1"/>
          <p:nvPr/>
        </p:nvSpPr>
        <p:spPr>
          <a:xfrm>
            <a:off x="323850" y="96916"/>
            <a:ext cx="79343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ko-KR" altLang="en-US" sz="6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그림 2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AD32BF62-EA62-4E60-AA47-98B9BD6F7F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996" y="1408034"/>
            <a:ext cx="4596738" cy="5353050"/>
          </a:xfrm>
          <a:prstGeom prst="rect">
            <a:avLst/>
          </a:prstGeom>
        </p:spPr>
      </p:pic>
      <p:pic>
        <p:nvPicPr>
          <p:cNvPr id="8" name="그림 7" descr="영수증, 텍스트이(가) 표시된 사진&#10;&#10;자동 생성된 설명">
            <a:extLst>
              <a:ext uri="{FF2B5EF4-FFF2-40B4-BE49-F238E27FC236}">
                <a16:creationId xmlns:a16="http://schemas.microsoft.com/office/drawing/2014/main" id="{0A235B97-00A4-4608-8C47-C51B2DE4F8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361" y="1408034"/>
            <a:ext cx="2155464" cy="524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88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0E746-2E30-4A96-AAFC-31348A98469F}"/>
              </a:ext>
            </a:extLst>
          </p:cNvPr>
          <p:cNvSpPr txBox="1"/>
          <p:nvPr/>
        </p:nvSpPr>
        <p:spPr>
          <a:xfrm>
            <a:off x="323850" y="96916"/>
            <a:ext cx="79343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ko-KR" altLang="en-US" sz="6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0CE9826-BE67-4637-A532-68681BDBB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02305" y="2229716"/>
            <a:ext cx="5107066" cy="3830300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5DA394A5-25A7-4D4E-9EE8-B71E9A5B7A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088" y="1591333"/>
            <a:ext cx="3651224" cy="501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573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0E746-2E30-4A96-AAFC-31348A98469F}"/>
              </a:ext>
            </a:extLst>
          </p:cNvPr>
          <p:cNvSpPr txBox="1"/>
          <p:nvPr/>
        </p:nvSpPr>
        <p:spPr>
          <a:xfrm>
            <a:off x="323850" y="96916"/>
            <a:ext cx="79343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ko-KR" altLang="en-US" sz="6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7447820-7C79-4464-A2D7-608D64C6C5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3" r="7898"/>
          <a:stretch/>
        </p:blipFill>
        <p:spPr>
          <a:xfrm>
            <a:off x="538938" y="1646217"/>
            <a:ext cx="6657975" cy="4926837"/>
          </a:xfrm>
          <a:prstGeom prst="rect">
            <a:avLst/>
          </a:prstGeo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E64AF7F4-5B19-4DCA-ADBD-16F971262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913" y="1646217"/>
            <a:ext cx="4230653" cy="492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99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0E746-2E30-4A96-AAFC-31348A98469F}"/>
              </a:ext>
            </a:extLst>
          </p:cNvPr>
          <p:cNvSpPr txBox="1"/>
          <p:nvPr/>
        </p:nvSpPr>
        <p:spPr>
          <a:xfrm>
            <a:off x="323850" y="96916"/>
            <a:ext cx="79343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latin typeface="Calibri" panose="020F0502020204030204" pitchFamily="34" charset="0"/>
                <a:cs typeface="Calibri" panose="020F0502020204030204" pitchFamily="34" charset="0"/>
              </a:rPr>
              <a:t>Outline</a:t>
            </a:r>
            <a:endParaRPr lang="ko-KR" altLang="en-US" sz="6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177F3D0-F4D5-4258-8DC4-B538A6BA8DEA}"/>
              </a:ext>
            </a:extLst>
          </p:cNvPr>
          <p:cNvSpPr/>
          <p:nvPr/>
        </p:nvSpPr>
        <p:spPr>
          <a:xfrm>
            <a:off x="895350" y="1702877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D512C-9F96-4FB6-A4B5-175CC9E7C3A4}"/>
              </a:ext>
            </a:extLst>
          </p:cNvPr>
          <p:cNvSpPr txBox="1"/>
          <p:nvPr/>
        </p:nvSpPr>
        <p:spPr>
          <a:xfrm>
            <a:off x="906689" y="1976274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1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9412F37-0CAD-407F-BD20-0E6495A2A998}"/>
              </a:ext>
            </a:extLst>
          </p:cNvPr>
          <p:cNvSpPr/>
          <p:nvPr/>
        </p:nvSpPr>
        <p:spPr>
          <a:xfrm>
            <a:off x="884011" y="2809975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5373F2-7245-4FA3-BBA0-AB013D0996AD}"/>
              </a:ext>
            </a:extLst>
          </p:cNvPr>
          <p:cNvSpPr txBox="1"/>
          <p:nvPr/>
        </p:nvSpPr>
        <p:spPr>
          <a:xfrm>
            <a:off x="895350" y="3083372"/>
            <a:ext cx="111325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2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DA0916-AD18-40EA-9918-A7ED7C12001D}"/>
              </a:ext>
            </a:extLst>
          </p:cNvPr>
          <p:cNvSpPr txBox="1"/>
          <p:nvPr/>
        </p:nvSpPr>
        <p:spPr>
          <a:xfrm>
            <a:off x="2228850" y="1991662"/>
            <a:ext cx="619297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b="1" dirty="0"/>
              <a:t>Find Edges with Canny Edge Detector</a:t>
            </a:r>
            <a:endParaRPr lang="ko-KR" altLang="en-US" sz="26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E2C4B8-D6B9-4A14-BE35-7681D6798CF3}"/>
              </a:ext>
            </a:extLst>
          </p:cNvPr>
          <p:cNvSpPr txBox="1"/>
          <p:nvPr/>
        </p:nvSpPr>
        <p:spPr>
          <a:xfrm>
            <a:off x="2228850" y="3101039"/>
            <a:ext cx="574381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b="1" dirty="0"/>
              <a:t>Sort regions and select a valid one</a:t>
            </a:r>
            <a:endParaRPr lang="ko-KR" altLang="en-US" sz="2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9D625A-F14F-4B1A-A52E-2DB40AB96F62}"/>
              </a:ext>
            </a:extLst>
          </p:cNvPr>
          <p:cNvSpPr txBox="1"/>
          <p:nvPr/>
        </p:nvSpPr>
        <p:spPr>
          <a:xfrm>
            <a:off x="2228850" y="4210416"/>
            <a:ext cx="972824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b="1" dirty="0"/>
              <a:t>Adjust the valid region within the rectangular output shape</a:t>
            </a:r>
            <a:endParaRPr lang="ko-KR" altLang="en-US" sz="26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22363A-7066-41EA-9284-4EAFEC8A05C1}"/>
              </a:ext>
            </a:extLst>
          </p:cNvPr>
          <p:cNvSpPr txBox="1"/>
          <p:nvPr/>
        </p:nvSpPr>
        <p:spPr>
          <a:xfrm>
            <a:off x="2228850" y="5319793"/>
            <a:ext cx="888660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b="1" dirty="0"/>
              <a:t>Make it clear using adaptive thresholding and denoise</a:t>
            </a:r>
            <a:endParaRPr lang="ko-KR" altLang="en-US" sz="2600" b="1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41038DD-E2A5-48CD-BDA7-BB1FB0E489BE}"/>
              </a:ext>
            </a:extLst>
          </p:cNvPr>
          <p:cNvSpPr/>
          <p:nvPr/>
        </p:nvSpPr>
        <p:spPr>
          <a:xfrm>
            <a:off x="884011" y="3919738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890CF78-DC3C-42EE-B4F6-E1B2DA2839B7}"/>
              </a:ext>
            </a:extLst>
          </p:cNvPr>
          <p:cNvSpPr txBox="1"/>
          <p:nvPr/>
        </p:nvSpPr>
        <p:spPr>
          <a:xfrm>
            <a:off x="895350" y="4193135"/>
            <a:ext cx="111325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3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D3C0DEE-884C-44AD-93F5-62811654DFFB}"/>
              </a:ext>
            </a:extLst>
          </p:cNvPr>
          <p:cNvSpPr/>
          <p:nvPr/>
        </p:nvSpPr>
        <p:spPr>
          <a:xfrm>
            <a:off x="884011" y="5029502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25063CA-81E5-4A27-BF74-72571E8D6B7A}"/>
              </a:ext>
            </a:extLst>
          </p:cNvPr>
          <p:cNvSpPr txBox="1"/>
          <p:nvPr/>
        </p:nvSpPr>
        <p:spPr>
          <a:xfrm>
            <a:off x="895350" y="5302899"/>
            <a:ext cx="111325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4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734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EBCF9CC2-E508-4458-886F-09442CCBF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8275" y="4534933"/>
            <a:ext cx="9144000" cy="1655762"/>
          </a:xfrm>
        </p:spPr>
        <p:txBody>
          <a:bodyPr/>
          <a:lstStyle/>
          <a:p>
            <a:endParaRPr lang="en-US" altLang="ko-K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033DDC-80BA-41CB-94AF-4007913B1259}"/>
              </a:ext>
            </a:extLst>
          </p:cNvPr>
          <p:cNvSpPr txBox="1"/>
          <p:nvPr/>
        </p:nvSpPr>
        <p:spPr>
          <a:xfrm>
            <a:off x="4356837" y="2763273"/>
            <a:ext cx="34783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i="1" dirty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  <a:endParaRPr lang="ko-KR" altLang="en-US" sz="6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942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35426D-A9CC-4693-AA5A-1C2F3C0B6995}"/>
              </a:ext>
            </a:extLst>
          </p:cNvPr>
          <p:cNvSpPr txBox="1"/>
          <p:nvPr/>
        </p:nvSpPr>
        <p:spPr>
          <a:xfrm>
            <a:off x="657090" y="210320"/>
            <a:ext cx="132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  <a:r>
              <a:rPr lang="ko-KR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image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BF007-E754-4989-9310-4100F69F6999}"/>
              </a:ext>
            </a:extLst>
          </p:cNvPr>
          <p:cNvSpPr txBox="1"/>
          <p:nvPr/>
        </p:nvSpPr>
        <p:spPr>
          <a:xfrm>
            <a:off x="636121" y="1109414"/>
            <a:ext cx="136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Grayscale image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568AAE-B002-4110-A61C-6C830005F637}"/>
              </a:ext>
            </a:extLst>
          </p:cNvPr>
          <p:cNvSpPr txBox="1"/>
          <p:nvPr/>
        </p:nvSpPr>
        <p:spPr>
          <a:xfrm>
            <a:off x="3730043" y="1086117"/>
            <a:ext cx="1209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Blurred image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3D24AF-A3C8-436A-8C47-A1DB484C7709}"/>
              </a:ext>
            </a:extLst>
          </p:cNvPr>
          <p:cNvSpPr txBox="1"/>
          <p:nvPr/>
        </p:nvSpPr>
        <p:spPr>
          <a:xfrm>
            <a:off x="6543415" y="1086384"/>
            <a:ext cx="1073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Set of edges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A8138A-FAC9-4A62-8D93-205915EDC3BC}"/>
              </a:ext>
            </a:extLst>
          </p:cNvPr>
          <p:cNvSpPr txBox="1"/>
          <p:nvPr/>
        </p:nvSpPr>
        <p:spPr>
          <a:xfrm>
            <a:off x="5882856" y="3429000"/>
            <a:ext cx="17061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Location of vertices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A9CB7B-83A4-4C2D-A64C-B734D9579773}"/>
              </a:ext>
            </a:extLst>
          </p:cNvPr>
          <p:cNvSpPr txBox="1"/>
          <p:nvPr/>
        </p:nvSpPr>
        <p:spPr>
          <a:xfrm>
            <a:off x="6082883" y="2129913"/>
            <a:ext cx="1506075" cy="306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Size of document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412AA2-C5D2-465C-B928-DEC7D962540C}"/>
              </a:ext>
            </a:extLst>
          </p:cNvPr>
          <p:cNvSpPr txBox="1"/>
          <p:nvPr/>
        </p:nvSpPr>
        <p:spPr>
          <a:xfrm>
            <a:off x="3033832" y="2681768"/>
            <a:ext cx="1432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Transpose matrix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269B7E-D5A5-4F44-83B0-E8DB0C6DC07C}"/>
              </a:ext>
            </a:extLst>
          </p:cNvPr>
          <p:cNvSpPr txBox="1"/>
          <p:nvPr/>
        </p:nvSpPr>
        <p:spPr>
          <a:xfrm>
            <a:off x="2137496" y="947617"/>
            <a:ext cx="1274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GaussianBlur</a:t>
            </a:r>
            <a:r>
              <a:rPr lang="en-US" altLang="ko-KR" sz="1400" b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EF1E6B3-850E-48A5-B197-2EE0296FC851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319770" y="579652"/>
            <a:ext cx="1476" cy="529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AB17AAE5-8BBE-4B2E-9D3E-03E2455CBE35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2003418" y="1240006"/>
            <a:ext cx="1726625" cy="232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9A176C2-0D53-4032-B84C-9E2D3412D1A5}"/>
              </a:ext>
            </a:extLst>
          </p:cNvPr>
          <p:cNvSpPr txBox="1"/>
          <p:nvPr/>
        </p:nvSpPr>
        <p:spPr>
          <a:xfrm>
            <a:off x="9295919" y="1086602"/>
            <a:ext cx="12850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Set of contours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7C21D7-E70E-4DF2-BA1A-4979D96E08BB}"/>
              </a:ext>
            </a:extLst>
          </p:cNvPr>
          <p:cNvSpPr txBox="1"/>
          <p:nvPr/>
        </p:nvSpPr>
        <p:spPr>
          <a:xfrm>
            <a:off x="8977723" y="2681768"/>
            <a:ext cx="19214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Document area contour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EAF07F9-DCF4-4EDB-8F52-4DA3CE34A823}"/>
              </a:ext>
            </a:extLst>
          </p:cNvPr>
          <p:cNvSpPr txBox="1"/>
          <p:nvPr/>
        </p:nvSpPr>
        <p:spPr>
          <a:xfrm>
            <a:off x="772760" y="3582888"/>
            <a:ext cx="1094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Calibri" panose="020F0502020204030204" pitchFamily="34" charset="0"/>
                <a:cs typeface="Calibri" panose="020F0502020204030204" pitchFamily="34" charset="0"/>
              </a:rPr>
              <a:t>Fitted image</a:t>
            </a:r>
            <a:endParaRPr lang="ko-KR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B75DA7E3-DEF4-4266-A243-3C77003749E1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4939990" y="1240006"/>
            <a:ext cx="1603425" cy="2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31AE7E1A-2848-430F-A3C0-BC9CFD11213D}"/>
              </a:ext>
            </a:extLst>
          </p:cNvPr>
          <p:cNvCxnSpPr>
            <a:stCxn id="7" idx="3"/>
            <a:endCxn id="25" idx="1"/>
          </p:cNvCxnSpPr>
          <p:nvPr/>
        </p:nvCxnSpPr>
        <p:spPr>
          <a:xfrm>
            <a:off x="7616914" y="1240273"/>
            <a:ext cx="1679005" cy="2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6555C99D-2BE2-4BF6-831C-0B3B28E21F4A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>
            <a:off x="9938435" y="1394379"/>
            <a:ext cx="0" cy="12873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89A8DC28-500E-49C9-946C-D67A00670E75}"/>
              </a:ext>
            </a:extLst>
          </p:cNvPr>
          <p:cNvCxnSpPr>
            <a:stCxn id="5" idx="2"/>
            <a:endCxn id="35" idx="0"/>
          </p:cNvCxnSpPr>
          <p:nvPr/>
        </p:nvCxnSpPr>
        <p:spPr>
          <a:xfrm flipH="1">
            <a:off x="1319769" y="1417191"/>
            <a:ext cx="1" cy="21656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B64A4010-DB7F-4A81-87EF-36F70681EFB9}"/>
              </a:ext>
            </a:extLst>
          </p:cNvPr>
          <p:cNvCxnSpPr>
            <a:cxnSpLocks/>
            <a:stCxn id="35" idx="2"/>
            <a:endCxn id="105" idx="0"/>
          </p:cNvCxnSpPr>
          <p:nvPr/>
        </p:nvCxnSpPr>
        <p:spPr>
          <a:xfrm flipH="1">
            <a:off x="1319768" y="3890665"/>
            <a:ext cx="1" cy="15211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D4B5D3DF-0F74-4034-93E3-709D13A8064D}"/>
              </a:ext>
            </a:extLst>
          </p:cNvPr>
          <p:cNvSpPr txBox="1"/>
          <p:nvPr/>
        </p:nvSpPr>
        <p:spPr>
          <a:xfrm>
            <a:off x="566485" y="5411858"/>
            <a:ext cx="1506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Binary output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3797844-A32C-483C-B2D5-8A8BD24A9CEB}"/>
              </a:ext>
            </a:extLst>
          </p:cNvPr>
          <p:cNvSpPr txBox="1"/>
          <p:nvPr/>
        </p:nvSpPr>
        <p:spPr>
          <a:xfrm>
            <a:off x="3431821" y="5411858"/>
            <a:ext cx="1804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  <a:cs typeface="Calibri" panose="020F0502020204030204" pitchFamily="34" charset="0"/>
              </a:rPr>
              <a:t>Grayscale output</a:t>
            </a:r>
            <a:endParaRPr lang="ko-KR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42" name="연결선: 꺾임 141">
            <a:extLst>
              <a:ext uri="{FF2B5EF4-FFF2-40B4-BE49-F238E27FC236}">
                <a16:creationId xmlns:a16="http://schemas.microsoft.com/office/drawing/2014/main" id="{F37F5BEA-154A-43E6-BC8D-1AE5D949A7E4}"/>
              </a:ext>
            </a:extLst>
          </p:cNvPr>
          <p:cNvCxnSpPr>
            <a:cxnSpLocks/>
            <a:stCxn id="26" idx="1"/>
            <a:endCxn id="9" idx="3"/>
          </p:cNvCxnSpPr>
          <p:nvPr/>
        </p:nvCxnSpPr>
        <p:spPr>
          <a:xfrm rot="10800000">
            <a:off x="7588959" y="2283003"/>
            <a:ext cx="1388765" cy="55265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연결선: 꺾임 145">
            <a:extLst>
              <a:ext uri="{FF2B5EF4-FFF2-40B4-BE49-F238E27FC236}">
                <a16:creationId xmlns:a16="http://schemas.microsoft.com/office/drawing/2014/main" id="{995D0E9B-ADEF-40B5-9029-16F65DB6C082}"/>
              </a:ext>
            </a:extLst>
          </p:cNvPr>
          <p:cNvCxnSpPr>
            <a:cxnSpLocks/>
            <a:stCxn id="26" idx="1"/>
            <a:endCxn id="8" idx="3"/>
          </p:cNvCxnSpPr>
          <p:nvPr/>
        </p:nvCxnSpPr>
        <p:spPr>
          <a:xfrm rot="10800000" flipV="1">
            <a:off x="7588959" y="2835657"/>
            <a:ext cx="1388765" cy="74723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연결선: 꺾임 168">
            <a:extLst>
              <a:ext uri="{FF2B5EF4-FFF2-40B4-BE49-F238E27FC236}">
                <a16:creationId xmlns:a16="http://schemas.microsoft.com/office/drawing/2014/main" id="{B11330D5-00DB-4504-85A0-B9F2CEF0936B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rot="10800000" flipV="1">
            <a:off x="4466789" y="2283003"/>
            <a:ext cx="1616095" cy="552654"/>
          </a:xfrm>
          <a:prstGeom prst="bentConnector3">
            <a:avLst>
              <a:gd name="adj1" fmla="val 3611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연결선: 꺾임 170">
            <a:extLst>
              <a:ext uri="{FF2B5EF4-FFF2-40B4-BE49-F238E27FC236}">
                <a16:creationId xmlns:a16="http://schemas.microsoft.com/office/drawing/2014/main" id="{255918FD-4160-4604-A8FC-31580C35D9CC}"/>
              </a:ext>
            </a:extLst>
          </p:cNvPr>
          <p:cNvCxnSpPr>
            <a:cxnSpLocks/>
            <a:stCxn id="8" idx="1"/>
            <a:endCxn id="10" idx="3"/>
          </p:cNvCxnSpPr>
          <p:nvPr/>
        </p:nvCxnSpPr>
        <p:spPr>
          <a:xfrm rot="10800000">
            <a:off x="4466788" y="2835657"/>
            <a:ext cx="1416068" cy="747232"/>
          </a:xfrm>
          <a:prstGeom prst="bentConnector3">
            <a:avLst>
              <a:gd name="adj1" fmla="val 2705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연결선: 꺾임 208">
            <a:extLst>
              <a:ext uri="{FF2B5EF4-FFF2-40B4-BE49-F238E27FC236}">
                <a16:creationId xmlns:a16="http://schemas.microsoft.com/office/drawing/2014/main" id="{72BB1EC8-DF6F-4CBB-B6E1-EEEC7B29F96D}"/>
              </a:ext>
            </a:extLst>
          </p:cNvPr>
          <p:cNvCxnSpPr>
            <a:stCxn id="10" idx="1"/>
            <a:endCxn id="35" idx="0"/>
          </p:cNvCxnSpPr>
          <p:nvPr/>
        </p:nvCxnSpPr>
        <p:spPr>
          <a:xfrm rot="10800000" flipV="1">
            <a:off x="1319770" y="2835656"/>
            <a:ext cx="1714063" cy="74723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연결선: 꺾임 212">
            <a:extLst>
              <a:ext uri="{FF2B5EF4-FFF2-40B4-BE49-F238E27FC236}">
                <a16:creationId xmlns:a16="http://schemas.microsoft.com/office/drawing/2014/main" id="{893A6A2D-E705-4428-8A06-842BCD7325B2}"/>
              </a:ext>
            </a:extLst>
          </p:cNvPr>
          <p:cNvCxnSpPr>
            <a:stCxn id="35" idx="2"/>
            <a:endCxn id="107" idx="0"/>
          </p:cNvCxnSpPr>
          <p:nvPr/>
        </p:nvCxnSpPr>
        <p:spPr>
          <a:xfrm rot="16200000" flipH="1">
            <a:off x="2066316" y="3144118"/>
            <a:ext cx="1521193" cy="301428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TextBox 215">
            <a:extLst>
              <a:ext uri="{FF2B5EF4-FFF2-40B4-BE49-F238E27FC236}">
                <a16:creationId xmlns:a16="http://schemas.microsoft.com/office/drawing/2014/main" id="{182DBAEA-25A8-4321-B543-6E31FE6F3415}"/>
              </a:ext>
            </a:extLst>
          </p:cNvPr>
          <p:cNvSpPr txBox="1"/>
          <p:nvPr/>
        </p:nvSpPr>
        <p:spPr>
          <a:xfrm>
            <a:off x="678367" y="673131"/>
            <a:ext cx="916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cvtColor</a:t>
            </a:r>
            <a:r>
              <a:rPr lang="en-US" altLang="ko-KR" sz="1400" b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5CA2FB51-0A6C-4D18-A11D-6E211E6074CA}"/>
              </a:ext>
            </a:extLst>
          </p:cNvPr>
          <p:cNvSpPr txBox="1"/>
          <p:nvPr/>
        </p:nvSpPr>
        <p:spPr>
          <a:xfrm>
            <a:off x="9053283" y="1900328"/>
            <a:ext cx="1669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i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 maximum area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0F935495-2A31-4EB5-B38C-3BFC5B841297}"/>
              </a:ext>
            </a:extLst>
          </p:cNvPr>
          <p:cNvSpPr txBox="1"/>
          <p:nvPr/>
        </p:nvSpPr>
        <p:spPr>
          <a:xfrm>
            <a:off x="5563011" y="947617"/>
            <a:ext cx="753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Canny()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BA35F12F-9847-48E5-BB4B-885BBECB670A}"/>
              </a:ext>
            </a:extLst>
          </p:cNvPr>
          <p:cNvSpPr txBox="1"/>
          <p:nvPr/>
        </p:nvSpPr>
        <p:spPr>
          <a:xfrm>
            <a:off x="7790565" y="909500"/>
            <a:ext cx="1262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findContours</a:t>
            </a:r>
            <a:r>
              <a:rPr lang="en-US" altLang="ko-KR" sz="1400" b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C1234D27-B96E-4C45-8850-676CC28EC433}"/>
              </a:ext>
            </a:extLst>
          </p:cNvPr>
          <p:cNvSpPr txBox="1"/>
          <p:nvPr/>
        </p:nvSpPr>
        <p:spPr>
          <a:xfrm>
            <a:off x="4528368" y="2560170"/>
            <a:ext cx="2143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getPerspectiveTransform</a:t>
            </a:r>
            <a:r>
              <a:rPr lang="en-US" altLang="ko-KR" sz="1400" b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7911F2F9-7097-4139-839C-FDD7979CEFE5}"/>
              </a:ext>
            </a:extLst>
          </p:cNvPr>
          <p:cNvSpPr txBox="1"/>
          <p:nvPr/>
        </p:nvSpPr>
        <p:spPr>
          <a:xfrm>
            <a:off x="678367" y="2556434"/>
            <a:ext cx="1535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warpPerspective</a:t>
            </a:r>
            <a:r>
              <a:rPr lang="en-US" altLang="ko-KR" sz="1400" b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D565A212-0649-47B2-8C55-0CED6AD42ADB}"/>
              </a:ext>
            </a:extLst>
          </p:cNvPr>
          <p:cNvSpPr txBox="1"/>
          <p:nvPr/>
        </p:nvSpPr>
        <p:spPr>
          <a:xfrm>
            <a:off x="637408" y="4722131"/>
            <a:ext cx="168712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adaptiveThreshold</a:t>
            </a:r>
            <a:r>
              <a:rPr lang="en-US" altLang="ko-KR" sz="1400" b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en-US" altLang="ko-KR" sz="1400" b="1" dirty="0" err="1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GaussianBlur</a:t>
            </a:r>
            <a:r>
              <a:rPr lang="en-US" altLang="ko-KR" sz="1400" b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endParaRPr lang="ko-KR" altLang="en-US" sz="1400" dirty="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6F782D59-6D29-42DC-BBCB-11AAAAE5D55D}"/>
              </a:ext>
            </a:extLst>
          </p:cNvPr>
          <p:cNvSpPr txBox="1"/>
          <p:nvPr/>
        </p:nvSpPr>
        <p:spPr>
          <a:xfrm>
            <a:off x="3431821" y="4870764"/>
            <a:ext cx="1483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i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Unsharp masking</a:t>
            </a:r>
            <a:endParaRPr lang="ko-KR" altLang="en-US" sz="1400" b="1" i="1" dirty="0">
              <a:solidFill>
                <a:srgbClr val="00462A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139B009D-7744-4D51-A1EA-F725FF49648B}"/>
              </a:ext>
            </a:extLst>
          </p:cNvPr>
          <p:cNvSpPr txBox="1"/>
          <p:nvPr/>
        </p:nvSpPr>
        <p:spPr>
          <a:xfrm>
            <a:off x="7474746" y="2556434"/>
            <a:ext cx="15029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i="1" dirty="0">
                <a:solidFill>
                  <a:srgbClr val="00462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 vertex points</a:t>
            </a:r>
          </a:p>
        </p:txBody>
      </p:sp>
    </p:spTree>
    <p:extLst>
      <p:ext uri="{BB962C8B-B14F-4D97-AF65-F5344CB8AC3E}">
        <p14:creationId xmlns:p14="http://schemas.microsoft.com/office/powerpoint/2010/main" val="4046717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1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40301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Edge Detection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B6E2C2-2BBE-42A7-8FD8-C5777DC14EC9}"/>
              </a:ext>
            </a:extLst>
          </p:cNvPr>
          <p:cNvSpPr txBox="1"/>
          <p:nvPr/>
        </p:nvSpPr>
        <p:spPr>
          <a:xfrm>
            <a:off x="2260895" y="1869995"/>
            <a:ext cx="22208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Input image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40AF92-38D2-483F-81D5-3779F58BCECC}"/>
              </a:ext>
            </a:extLst>
          </p:cNvPr>
          <p:cNvSpPr txBox="1"/>
          <p:nvPr/>
        </p:nvSpPr>
        <p:spPr>
          <a:xfrm>
            <a:off x="7997771" y="5623818"/>
            <a:ext cx="11584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Edges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5DE32E9-E4E7-456F-9E79-D4777404E8F5}"/>
              </a:ext>
            </a:extLst>
          </p:cNvPr>
          <p:cNvSpPr/>
          <p:nvPr/>
        </p:nvSpPr>
        <p:spPr>
          <a:xfrm>
            <a:off x="1952625" y="3937903"/>
            <a:ext cx="2837404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Gaussian Filtering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3C2B7FB-B973-40F5-9A0A-AA01AEEFA400}"/>
              </a:ext>
            </a:extLst>
          </p:cNvPr>
          <p:cNvSpPr/>
          <p:nvPr/>
        </p:nvSpPr>
        <p:spPr>
          <a:xfrm>
            <a:off x="6883540" y="3937903"/>
            <a:ext cx="3386922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Canny Edge Detector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16D1C1E-E534-4B12-BBEE-3A05A53C2515}"/>
              </a:ext>
            </a:extLst>
          </p:cNvPr>
          <p:cNvCxnSpPr>
            <a:cxnSpLocks/>
            <a:stCxn id="16" idx="2"/>
            <a:endCxn id="12" idx="0"/>
          </p:cNvCxnSpPr>
          <p:nvPr/>
        </p:nvCxnSpPr>
        <p:spPr>
          <a:xfrm>
            <a:off x="8577001" y="4871353"/>
            <a:ext cx="0" cy="752465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7CD0E864-7D5A-45F9-AA3E-2E20DD0C43C2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4790029" y="4404628"/>
            <a:ext cx="2093511" cy="0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5A41FA6B-680F-45DC-9E5C-10FC42DF76BB}"/>
              </a:ext>
            </a:extLst>
          </p:cNvPr>
          <p:cNvCxnSpPr>
            <a:cxnSpLocks/>
            <a:stCxn id="2" idx="2"/>
            <a:endCxn id="15" idx="0"/>
          </p:cNvCxnSpPr>
          <p:nvPr/>
        </p:nvCxnSpPr>
        <p:spPr>
          <a:xfrm>
            <a:off x="3371327" y="2454770"/>
            <a:ext cx="0" cy="1483133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E574C2E-DA41-4CBC-B98A-8B4DBD21A96B}"/>
              </a:ext>
            </a:extLst>
          </p:cNvPr>
          <p:cNvSpPr txBox="1"/>
          <p:nvPr/>
        </p:nvSpPr>
        <p:spPr>
          <a:xfrm>
            <a:off x="3388853" y="2632472"/>
            <a:ext cx="14377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Calibri" panose="020F0502020204030204" pitchFamily="34" charset="0"/>
                <a:cs typeface="Calibri" panose="020F0502020204030204" pitchFamily="34" charset="0"/>
              </a:rPr>
              <a:t>Resizing</a:t>
            </a:r>
          </a:p>
          <a:p>
            <a:endParaRPr lang="en-US" altLang="ko-K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2000" dirty="0">
                <a:latin typeface="Calibri" panose="020F0502020204030204" pitchFamily="34" charset="0"/>
                <a:cs typeface="Calibri" panose="020F0502020204030204" pitchFamily="34" charset="0"/>
              </a:rPr>
              <a:t>RGB to Gray</a:t>
            </a:r>
            <a:endParaRPr lang="ko-KR" alt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115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1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40301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Edge Detection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A3A5A945-8E29-40E5-BC14-5B909EE43D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1" b="5946"/>
          <a:stretch/>
        </p:blipFill>
        <p:spPr>
          <a:xfrm>
            <a:off x="1000446" y="1406872"/>
            <a:ext cx="8191179" cy="511427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E27777A-72B9-4205-9F9F-D54663E3AC70}"/>
              </a:ext>
            </a:extLst>
          </p:cNvPr>
          <p:cNvSpPr/>
          <p:nvPr/>
        </p:nvSpPr>
        <p:spPr>
          <a:xfrm>
            <a:off x="1314450" y="6048376"/>
            <a:ext cx="4382567" cy="47276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103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1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40301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Edge Detection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71CAEA9B-0CAE-4B88-BB97-2880F2728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140" y="1504743"/>
            <a:ext cx="3767874" cy="5011272"/>
          </a:xfrm>
          <a:prstGeom prst="rect">
            <a:avLst/>
          </a:prstGeom>
        </p:spPr>
      </p:pic>
      <p:pic>
        <p:nvPicPr>
          <p:cNvPr id="12" name="그림 11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ABEFF527-7D30-4BBA-BC2F-0030DAE89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875" y="1504743"/>
            <a:ext cx="3767874" cy="50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524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2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4698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Selecting a region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3EFE3F4-7C63-4A6D-B0BC-08F7CC948BEF}"/>
              </a:ext>
            </a:extLst>
          </p:cNvPr>
          <p:cNvSpPr/>
          <p:nvPr/>
        </p:nvSpPr>
        <p:spPr>
          <a:xfrm>
            <a:off x="1648467" y="3374945"/>
            <a:ext cx="2838129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 contours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E0D038-76F7-4A4A-822F-AF441CF866C2}"/>
              </a:ext>
            </a:extLst>
          </p:cNvPr>
          <p:cNvSpPr txBox="1"/>
          <p:nvPr/>
        </p:nvSpPr>
        <p:spPr>
          <a:xfrm>
            <a:off x="2488302" y="2193965"/>
            <a:ext cx="11584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Edges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2766FA-1C5D-4C60-B6AC-7C808D9F60C7}"/>
              </a:ext>
            </a:extLst>
          </p:cNvPr>
          <p:cNvSpPr txBox="1"/>
          <p:nvPr/>
        </p:nvSpPr>
        <p:spPr>
          <a:xfrm>
            <a:off x="7290103" y="4991635"/>
            <a:ext cx="22879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Valid Region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08B89D3A-3965-4945-B75C-658F413BE201}"/>
              </a:ext>
            </a:extLst>
          </p:cNvPr>
          <p:cNvSpPr/>
          <p:nvPr/>
        </p:nvSpPr>
        <p:spPr>
          <a:xfrm>
            <a:off x="6524375" y="3400425"/>
            <a:ext cx="3819455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 maximum area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9020B737-2DEB-4448-A96F-18355591DEEB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>
            <a:off x="3067532" y="2778740"/>
            <a:ext cx="0" cy="596205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B3D1E67-A75F-4093-B355-F69BA179C98D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4486596" y="3841670"/>
            <a:ext cx="2037779" cy="25480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509EF75-2CA9-485D-924A-3804F5856C4C}"/>
              </a:ext>
            </a:extLst>
          </p:cNvPr>
          <p:cNvCxnSpPr>
            <a:cxnSpLocks/>
          </p:cNvCxnSpPr>
          <p:nvPr/>
        </p:nvCxnSpPr>
        <p:spPr>
          <a:xfrm>
            <a:off x="8434102" y="4333875"/>
            <a:ext cx="0" cy="657760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270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2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4698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Selecting a region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39EE59D-4D89-4FC6-A661-B4BAAC93FA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70" b="9127"/>
          <a:stretch/>
        </p:blipFill>
        <p:spPr>
          <a:xfrm>
            <a:off x="964730" y="1460070"/>
            <a:ext cx="10800708" cy="5061073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ED5DE84-934E-46B1-BDF9-19C78B1791D9}"/>
              </a:ext>
            </a:extLst>
          </p:cNvPr>
          <p:cNvSpPr/>
          <p:nvPr/>
        </p:nvSpPr>
        <p:spPr>
          <a:xfrm>
            <a:off x="1307951" y="2051091"/>
            <a:ext cx="10114266" cy="295274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295D240-12C3-46F4-AE8D-12F0F7768474}"/>
              </a:ext>
            </a:extLst>
          </p:cNvPr>
          <p:cNvSpPr/>
          <p:nvPr/>
        </p:nvSpPr>
        <p:spPr>
          <a:xfrm>
            <a:off x="3190876" y="6057900"/>
            <a:ext cx="685799" cy="295275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8391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2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4698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Selecting a region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그림 5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95DA8598-798D-48DE-A7FF-E53006295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704" y="1549748"/>
            <a:ext cx="3824893" cy="5087108"/>
          </a:xfrm>
          <a:prstGeom prst="rect">
            <a:avLst/>
          </a:prstGeom>
        </p:spPr>
      </p:pic>
      <p:pic>
        <p:nvPicPr>
          <p:cNvPr id="11" name="그림 10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F5350049-20DA-45E6-8DFA-CD29670B80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875" y="1549748"/>
            <a:ext cx="3754394" cy="499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56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21D126-E092-4BFA-B8B1-C59690E52BE0}"/>
              </a:ext>
            </a:extLst>
          </p:cNvPr>
          <p:cNvSpPr/>
          <p:nvPr/>
        </p:nvSpPr>
        <p:spPr>
          <a:xfrm>
            <a:off x="-819150" y="476250"/>
            <a:ext cx="47625" cy="47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31F199-2E6F-40C7-86A1-1B4EDF3EB8BA}"/>
              </a:ext>
            </a:extLst>
          </p:cNvPr>
          <p:cNvSpPr/>
          <p:nvPr/>
        </p:nvSpPr>
        <p:spPr>
          <a:xfrm>
            <a:off x="323850" y="1133475"/>
            <a:ext cx="11544300" cy="142875"/>
          </a:xfrm>
          <a:prstGeom prst="rect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B3B264D-E085-47FA-B2F3-F968E1829D27}"/>
              </a:ext>
            </a:extLst>
          </p:cNvPr>
          <p:cNvSpPr/>
          <p:nvPr/>
        </p:nvSpPr>
        <p:spPr>
          <a:xfrm>
            <a:off x="323850" y="63460"/>
            <a:ext cx="1124592" cy="1070015"/>
          </a:xfrm>
          <a:prstGeom prst="ellipse">
            <a:avLst/>
          </a:prstGeom>
          <a:solidFill>
            <a:srgbClr val="00462A"/>
          </a:solidFill>
          <a:ln>
            <a:solidFill>
              <a:srgbClr val="0046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2911AC-8F4C-42AB-8405-665E9B968943}"/>
              </a:ext>
            </a:extLst>
          </p:cNvPr>
          <p:cNvSpPr txBox="1"/>
          <p:nvPr/>
        </p:nvSpPr>
        <p:spPr>
          <a:xfrm>
            <a:off x="335189" y="336857"/>
            <a:ext cx="1113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 3</a:t>
            </a:r>
            <a:endParaRPr lang="ko-KR" altLang="en-US" sz="2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98B5C-AA3A-44D0-A674-AB28BDE93814}"/>
              </a:ext>
            </a:extLst>
          </p:cNvPr>
          <p:cNvSpPr txBox="1"/>
          <p:nvPr/>
        </p:nvSpPr>
        <p:spPr>
          <a:xfrm>
            <a:off x="1666875" y="213746"/>
            <a:ext cx="88547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Adjusting : using transpose matrix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A572526-2A0B-4202-8250-A9D98661E265}"/>
              </a:ext>
            </a:extLst>
          </p:cNvPr>
          <p:cNvSpPr/>
          <p:nvPr/>
        </p:nvSpPr>
        <p:spPr>
          <a:xfrm>
            <a:off x="4466246" y="4611401"/>
            <a:ext cx="2850375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Calculate transpose matrix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AC2EEA-6ED7-4D75-8696-AD036DC11470}"/>
              </a:ext>
            </a:extLst>
          </p:cNvPr>
          <p:cNvSpPr txBox="1"/>
          <p:nvPr/>
        </p:nvSpPr>
        <p:spPr>
          <a:xfrm>
            <a:off x="1039455" y="2203490"/>
            <a:ext cx="22044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Valid region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0665F9-3CF0-433F-8134-E7C110808665}"/>
              </a:ext>
            </a:extLst>
          </p:cNvPr>
          <p:cNvSpPr txBox="1"/>
          <p:nvPr/>
        </p:nvSpPr>
        <p:spPr>
          <a:xfrm>
            <a:off x="8156729" y="4785738"/>
            <a:ext cx="3103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latin typeface="Calibri" panose="020F0502020204030204" pitchFamily="34" charset="0"/>
                <a:cs typeface="Calibri" panose="020F0502020204030204" pitchFamily="34" charset="0"/>
              </a:rPr>
              <a:t>Transpose matrix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89BFDB1-811D-4480-8790-10C21EF90CAF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3243905" y="2488252"/>
            <a:ext cx="1155666" cy="7626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453B7F4-3CE5-434A-BAB4-C30B972B71A8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7316621" y="5078126"/>
            <a:ext cx="840108" cy="0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E7B1118-F8AB-438D-BF0D-AD2B9C2C006A}"/>
              </a:ext>
            </a:extLst>
          </p:cNvPr>
          <p:cNvCxnSpPr>
            <a:cxnSpLocks/>
            <a:stCxn id="36" idx="3"/>
            <a:endCxn id="10" idx="1"/>
          </p:cNvCxnSpPr>
          <p:nvPr/>
        </p:nvCxnSpPr>
        <p:spPr>
          <a:xfrm>
            <a:off x="3154425" y="5078126"/>
            <a:ext cx="1311821" cy="0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7E0AB0C-B37D-4FF5-99EB-B3DC0A81AA0B}"/>
              </a:ext>
            </a:extLst>
          </p:cNvPr>
          <p:cNvSpPr txBox="1"/>
          <p:nvPr/>
        </p:nvSpPr>
        <p:spPr>
          <a:xfrm>
            <a:off x="997681" y="4785738"/>
            <a:ext cx="2156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Output Size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7A45EF90-AFB7-4A46-B791-90EEFDACF7E9}"/>
              </a:ext>
            </a:extLst>
          </p:cNvPr>
          <p:cNvSpPr/>
          <p:nvPr/>
        </p:nvSpPr>
        <p:spPr>
          <a:xfrm>
            <a:off x="4380521" y="2029152"/>
            <a:ext cx="2850375" cy="93345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</a:t>
            </a:r>
            <a:r>
              <a:rPr lang="ko-KR" alt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vertex</a:t>
            </a:r>
            <a:r>
              <a:rPr lang="ko-KR" alt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points</a:t>
            </a:r>
            <a:endParaRPr lang="ko-KR" alt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F6EE93C-AA31-4E7B-AB4B-D033573052A2}"/>
              </a:ext>
            </a:extLst>
          </p:cNvPr>
          <p:cNvCxnSpPr>
            <a:cxnSpLocks/>
          </p:cNvCxnSpPr>
          <p:nvPr/>
        </p:nvCxnSpPr>
        <p:spPr>
          <a:xfrm>
            <a:off x="5930066" y="2962602"/>
            <a:ext cx="0" cy="638081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4E8F0940-E268-47EE-A40C-0140A3DA4DDB}"/>
              </a:ext>
            </a:extLst>
          </p:cNvPr>
          <p:cNvSpPr txBox="1"/>
          <p:nvPr/>
        </p:nvSpPr>
        <p:spPr>
          <a:xfrm>
            <a:off x="4743580" y="3437342"/>
            <a:ext cx="24423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Calibri" panose="020F0502020204030204" pitchFamily="34" charset="0"/>
                <a:cs typeface="Calibri" panose="020F0502020204030204" pitchFamily="34" charset="0"/>
              </a:rPr>
              <a:t>Vertex points</a:t>
            </a:r>
            <a:endParaRPr lang="ko-KR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69F1CE86-DAA0-4B41-9FA0-ADF37FABB5A2}"/>
              </a:ext>
            </a:extLst>
          </p:cNvPr>
          <p:cNvCxnSpPr>
            <a:cxnSpLocks/>
          </p:cNvCxnSpPr>
          <p:nvPr/>
        </p:nvCxnSpPr>
        <p:spPr>
          <a:xfrm>
            <a:off x="5891433" y="4027488"/>
            <a:ext cx="0" cy="583913"/>
          </a:xfrm>
          <a:prstGeom prst="straightConnector1">
            <a:avLst/>
          </a:prstGeom>
          <a:ln w="76200">
            <a:solidFill>
              <a:srgbClr val="0046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462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Automatic Document Scanning</Template>
  <TotalTime>163</TotalTime>
  <Words>254</Words>
  <Application>Microsoft Office PowerPoint</Application>
  <PresentationFormat>와이드스크린</PresentationFormat>
  <Paragraphs>101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맑은 고딕</vt:lpstr>
      <vt:lpstr>Arial</vt:lpstr>
      <vt:lpstr>Calibri</vt:lpstr>
      <vt:lpstr>Office 테마</vt:lpstr>
      <vt:lpstr>Automatic Document Scanning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Document Scanning</dc:title>
  <dc:creator>장다솜(기후·에너지시스템공학전공)</dc:creator>
  <cp:lastModifiedBy>장다솜(기후·에너지시스템공학전공)</cp:lastModifiedBy>
  <cp:revision>17</cp:revision>
  <cp:lastPrinted>2019-06-13T08:43:24Z</cp:lastPrinted>
  <dcterms:created xsi:type="dcterms:W3CDTF">2019-06-12T17:01:54Z</dcterms:created>
  <dcterms:modified xsi:type="dcterms:W3CDTF">2019-06-19T16:22:06Z</dcterms:modified>
</cp:coreProperties>
</file>

<file path=docProps/thumbnail.jpeg>
</file>